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6" r:id="rId9"/>
    <p:sldId id="262" r:id="rId10"/>
    <p:sldId id="267" r:id="rId11"/>
    <p:sldId id="263" r:id="rId12"/>
    <p:sldId id="269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2" y="-1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45011C-249D-4A69-9236-5E5510B0217E}" type="datetimeFigureOut">
              <a:rPr lang="en-GB" smtClean="0"/>
              <a:t>21/12/2023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8DC42-E92D-4797-B74F-AC8A4A9A27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854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8900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216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966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941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0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46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455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82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13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80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467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001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41FDE-91FD-4007-9F49-F12AF4D5F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0997" y="48559"/>
            <a:ext cx="7178379" cy="3066706"/>
          </a:xfrm>
        </p:spPr>
        <p:txBody>
          <a:bodyPr anchor="b">
            <a:normAutofit/>
          </a:bodyPr>
          <a:lstStyle/>
          <a:p>
            <a:r>
              <a:rPr lang="en-US" i="0" dirty="0">
                <a:solidFill>
                  <a:schemeClr val="tx1"/>
                </a:solidFill>
                <a:effectLst/>
                <a:latin typeface="Söhne"/>
              </a:rPr>
              <a:t>Analysis of Top Instagram Influencers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0FC364-05D8-4075-B785-C5670731A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306756"/>
            <a:ext cx="4524024" cy="1576188"/>
          </a:xfrm>
        </p:spPr>
        <p:txBody>
          <a:bodyPr anchor="t">
            <a:normAutofit/>
          </a:bodyPr>
          <a:lstStyle/>
          <a:p>
            <a:r>
              <a:rPr lang="en-US" dirty="0"/>
              <a:t>Understanding the Impact on a Global Scale</a:t>
            </a:r>
            <a:endParaRPr lang="en-GB" dirty="0"/>
          </a:p>
        </p:txBody>
      </p:sp>
      <p:sp>
        <p:nvSpPr>
          <p:cNvPr id="18" name="Freeform: Shape 10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2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4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6E9C7026-303C-BF0C-EC0F-3CD24B8D3B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35" r="36259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C2CB59A9-C8F9-4752-9CCA-B0D979DD2EB9}"/>
              </a:ext>
            </a:extLst>
          </p:cNvPr>
          <p:cNvSpPr txBox="1">
            <a:spLocks/>
          </p:cNvSpPr>
          <p:nvPr/>
        </p:nvSpPr>
        <p:spPr>
          <a:xfrm>
            <a:off x="3321113" y="6499129"/>
            <a:ext cx="4705929" cy="1150612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/>
                </a:solidFill>
              </a:rPr>
              <a:t>Samuel Muigai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F3D321-657D-400F-B56E-07F88F9EE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033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0DFAE3B2-3BA1-4FB7-B2E0-8A20A184F0C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454" y="732879"/>
            <a:ext cx="8963891" cy="576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352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DE2FF-43D1-4888-8AD4-CD6EB67F7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Business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47C1C-1F8C-4046-A7FD-F775B2C8D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1. Strategic Collaborations</a:t>
            </a:r>
          </a:p>
          <a:p>
            <a:pPr algn="just"/>
            <a:r>
              <a:rPr lang="en-US" dirty="0"/>
              <a:t>Consider strategic collaborations with influencers from high-population countries, leveraging their potential for broader reach and impact. Such countries include Spain.</a:t>
            </a:r>
          </a:p>
          <a:p>
            <a:pPr algn="just"/>
            <a:endParaRPr lang="en-US" dirty="0"/>
          </a:p>
          <a:p>
            <a:pPr algn="just"/>
            <a:r>
              <a:rPr lang="en-US" b="1" dirty="0"/>
              <a:t>2.Targeted Collaboration Strategies</a:t>
            </a:r>
          </a:p>
          <a:p>
            <a:pPr algn="just"/>
            <a:r>
              <a:rPr lang="en-US" dirty="0"/>
              <a:t>Develop targeted collaboration strategies with influencers based on their influence score, and not likes. 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849400-90D1-4D09-A381-4E6523164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3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E40FB-3DC6-47F1-B473-9CD4BB1A3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FE4DA-CF83-4268-8A21-AFB7596B9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US" dirty="0"/>
              <a:t>To further enhance the analysis and explore additional dimensions, the following areas can be considered for future work:</a:t>
            </a:r>
          </a:p>
          <a:p>
            <a:pPr marL="342900" indent="-342900" algn="just">
              <a:buAutoNum type="arabicPeriod"/>
            </a:pPr>
            <a:r>
              <a:rPr lang="en-US" dirty="0"/>
              <a:t>Conduct sentiment analysis on influencer posts to understand the sentiment of audience interactions</a:t>
            </a:r>
          </a:p>
          <a:p>
            <a:pPr marL="342900" indent="-342900" algn="just">
              <a:buAutoNum type="arabicPeriod"/>
            </a:pPr>
            <a:r>
              <a:rPr lang="en-US" dirty="0"/>
              <a:t>Develop machine learning models to predict future trends in influencer popularity.</a:t>
            </a:r>
          </a:p>
          <a:p>
            <a:pPr marL="342900" indent="-342900" algn="just">
              <a:buAutoNum type="arabicPeriod"/>
            </a:pPr>
            <a:r>
              <a:rPr lang="en-US" dirty="0"/>
              <a:t>Implement geospatial analysis techniques for a more detailed examination of influencers' impact on specific regions.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6477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1178-8DD9-498B-B709-20D42C261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DB2C7-7FC2-44D2-893B-97E4C100D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In conclusion, the data given today provides us with practical insights to effectively navigate the always evolving field of influencer marketing on a worldwide level. By effectively using these valuable information, businesses can establish significant connections with varied audiences and catapult their brands to unprecedented success in the ever-changing realm of social media.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3700B-491F-4199-8217-E10348A4F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40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A9E7-277D-49A7-ACE5-B2B592538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294" y="2552728"/>
            <a:ext cx="8770571" cy="1345269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DA2A0-8F21-4F85-ADD7-68A6F4B79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9018" y="3767003"/>
            <a:ext cx="5038438" cy="3651504"/>
          </a:xfrm>
        </p:spPr>
        <p:txBody>
          <a:bodyPr/>
          <a:lstStyle/>
          <a:p>
            <a:pPr algn="ctr"/>
            <a:r>
              <a:rPr lang="en-US" dirty="0"/>
              <a:t>If you have any further questions or inquiries, please feel free to reach out.</a:t>
            </a:r>
          </a:p>
          <a:p>
            <a:pPr algn="ctr"/>
            <a:endParaRPr lang="en-US" dirty="0"/>
          </a:p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AE781-14D7-4C86-A2BE-3CC2BE953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923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553FC-0236-4EA0-AFD5-B6F6C8C4C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61E31-37B3-4653-B81B-8C07C181E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  <a:p>
            <a:r>
              <a:rPr lang="en-US" b="1" dirty="0"/>
              <a:t>Dataset Overview</a:t>
            </a:r>
          </a:p>
          <a:p>
            <a:r>
              <a:rPr lang="en-US" b="1" dirty="0"/>
              <a:t>Key Findings</a:t>
            </a:r>
          </a:p>
          <a:p>
            <a:r>
              <a:rPr lang="en-US" b="1" dirty="0"/>
              <a:t>Visualizations</a:t>
            </a:r>
          </a:p>
          <a:p>
            <a:r>
              <a:rPr lang="en-US" b="1" dirty="0"/>
              <a:t>Business Recommendations</a:t>
            </a:r>
          </a:p>
          <a:p>
            <a:r>
              <a:rPr lang="en-US" b="1" dirty="0"/>
              <a:t>Future Work</a:t>
            </a:r>
          </a:p>
          <a:p>
            <a:r>
              <a:rPr lang="en-US" b="1" dirty="0"/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0FBDB7-28A1-4F90-917C-D1247DDC2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404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4AE88-045D-4FAD-A826-3159D272E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D604-73FC-41DD-B572-F0FA4365C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20" y="3566328"/>
            <a:ext cx="10898372" cy="2397452"/>
          </a:xfrm>
        </p:spPr>
        <p:txBody>
          <a:bodyPr/>
          <a:lstStyle/>
          <a:p>
            <a:pPr algn="just"/>
            <a:r>
              <a:rPr lang="en-US" dirty="0"/>
              <a:t>Greetings and welcome to an analysis of the top Instagram influencers as at 2022. </a:t>
            </a:r>
          </a:p>
          <a:p>
            <a:pPr algn="just"/>
            <a:r>
              <a:rPr lang="en-US" dirty="0"/>
              <a:t>Today, we will examine the worldwide influence of these influencers and their relationship with the global population.</a:t>
            </a:r>
          </a:p>
          <a:p>
            <a:pPr algn="just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EFB5D0-351E-489F-B12F-6BE1DD448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  <p:pic>
        <p:nvPicPr>
          <p:cNvPr id="1026" name="Picture 2" descr="How To Be Successful At Social Media Marketing, 43% OFF">
            <a:extLst>
              <a:ext uri="{FF2B5EF4-FFF2-40B4-BE49-F238E27FC236}">
                <a16:creationId xmlns:a16="http://schemas.microsoft.com/office/drawing/2014/main" id="{9D4CEDD7-67F9-4E10-A2F2-4CDEBFE1D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201" y="0"/>
            <a:ext cx="3671454" cy="3671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741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95187-A9D8-44B5-9E7C-718995495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37A18-37F3-4B7B-8B4D-1D3E192D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utilized two datasets: one containing information about top Instagram influencers as at the year 2022, and another one providing data on world population. </a:t>
            </a:r>
          </a:p>
          <a:p>
            <a:pPr algn="just"/>
            <a:r>
              <a:rPr lang="en-US" dirty="0"/>
              <a:t>These datasets were then merged and carefully cleaned for our analysis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9AAA67-4DB8-427D-928A-773F8E1FA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56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183B2-E192-4E14-9F44-D73C5304C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84534-9CF1-4A1D-B9C3-C5494F58A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1. Global Distribution of Followers</a:t>
            </a:r>
          </a:p>
          <a:p>
            <a:pPr algn="just"/>
            <a:r>
              <a:rPr lang="en-US" dirty="0"/>
              <a:t>Our analysis revealed a diverse global distribution of followers, with countries like Spain leading in total followers.</a:t>
            </a:r>
          </a:p>
          <a:p>
            <a:pPr algn="just"/>
            <a:r>
              <a:rPr lang="en-US" dirty="0"/>
              <a:t>The distribution of followers across countries is highly diverse, showcasing the global appeal and reach of top Instagram influencers</a:t>
            </a:r>
            <a:endParaRPr lang="en-GB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9EE4BE-72FA-4ADA-A179-A510B29796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32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9459A03-07E1-49C7-B61E-543444B74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9077" y="2312276"/>
            <a:ext cx="8770571" cy="3651504"/>
          </a:xfrm>
        </p:spPr>
        <p:txBody>
          <a:bodyPr/>
          <a:lstStyle/>
          <a:p>
            <a:r>
              <a:rPr lang="en-US" b="1" dirty="0"/>
              <a:t>2. Effect of Number of Followers on the Engagement</a:t>
            </a:r>
          </a:p>
          <a:p>
            <a:r>
              <a:rPr lang="en-US" dirty="0"/>
              <a:t>Followers with more followers have higher engagement rates and therefore have more impact</a:t>
            </a:r>
          </a:p>
          <a:p>
            <a:endParaRPr lang="en-US" dirty="0"/>
          </a:p>
          <a:p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2AC104D-D8AF-4030-A2CD-C569A2FB6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563" y="3743902"/>
            <a:ext cx="6774873" cy="299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444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11FC5-A739-4774-9454-96E30AE9C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4058" y="1859684"/>
            <a:ext cx="8770571" cy="4457979"/>
          </a:xfrm>
        </p:spPr>
        <p:txBody>
          <a:bodyPr>
            <a:normAutofit/>
          </a:bodyPr>
          <a:lstStyle/>
          <a:p>
            <a:pPr algn="just"/>
            <a:endParaRPr lang="en-US" dirty="0"/>
          </a:p>
          <a:p>
            <a:pPr algn="just"/>
            <a:r>
              <a:rPr lang="en-US" b="1" dirty="0"/>
              <a:t>2. Strategic Opportunities in High-Population Countries</a:t>
            </a:r>
          </a:p>
          <a:p>
            <a:pPr algn="just"/>
            <a:r>
              <a:rPr lang="en-US" dirty="0"/>
              <a:t>Identifying influencers from high-population countries presents strategic opportunities for brands to tap into broader audience demographics.</a:t>
            </a:r>
          </a:p>
          <a:p>
            <a:pPr algn="just"/>
            <a:r>
              <a:rPr lang="en-US" dirty="0"/>
              <a:t>Collaborations with influencers from these countries may offer significant reach and impact.</a:t>
            </a:r>
            <a:endParaRPr lang="en-GB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126816-5A3B-4EE0-882A-BEF7FC1CA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7499DBA8-9B54-4356-A440-720006D9A65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927" y="707042"/>
            <a:ext cx="10063019" cy="574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244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228C5-4908-4069-9BA8-1A78FF6BE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3. Correlation Analysis</a:t>
            </a:r>
          </a:p>
          <a:p>
            <a:pPr algn="just"/>
            <a:r>
              <a:rPr lang="en-US" dirty="0"/>
              <a:t>The correlation matrix heatmap unveiled interesting relationships between key variables—followers, engagement rates, and population</a:t>
            </a:r>
          </a:p>
          <a:p>
            <a:pPr algn="just"/>
            <a:r>
              <a:rPr lang="en-US" dirty="0"/>
              <a:t>Positive correlations between followers and the influence score suggest that influencers with larger followings tend to have higher influence.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67BD48-1263-4B31-B6C6-91C46911A0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2940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LightSeedLeftStep">
      <a:dk1>
        <a:srgbClr val="000000"/>
      </a:dk1>
      <a:lt1>
        <a:srgbClr val="FFFFFF"/>
      </a:lt1>
      <a:dk2>
        <a:srgbClr val="213B33"/>
      </a:dk2>
      <a:lt2>
        <a:srgbClr val="E8E3E2"/>
      </a:lt2>
      <a:accent1>
        <a:srgbClr val="4EAFBA"/>
      </a:accent1>
      <a:accent2>
        <a:srgbClr val="4DB392"/>
      </a:accent2>
      <a:accent3>
        <a:srgbClr val="4FB369"/>
      </a:accent3>
      <a:accent4>
        <a:srgbClr val="5DB54E"/>
      </a:accent4>
      <a:accent5>
        <a:srgbClr val="89AA5D"/>
      </a:accent5>
      <a:accent6>
        <a:srgbClr val="A3A546"/>
      </a:accent6>
      <a:hlink>
        <a:srgbClr val="AE7069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442</Words>
  <Application>Microsoft Office PowerPoint</Application>
  <PresentationFormat>Widescreen</PresentationFormat>
  <Paragraphs>45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Meiryo</vt:lpstr>
      <vt:lpstr>Arial</vt:lpstr>
      <vt:lpstr>Calibri</vt:lpstr>
      <vt:lpstr>Corbel</vt:lpstr>
      <vt:lpstr>Söhne</vt:lpstr>
      <vt:lpstr>SketchLinesVTI</vt:lpstr>
      <vt:lpstr>Analysis of Top Instagram Influencers</vt:lpstr>
      <vt:lpstr>Content</vt:lpstr>
      <vt:lpstr>Introduction</vt:lpstr>
      <vt:lpstr>Dataset Overview</vt:lpstr>
      <vt:lpstr>Key Findings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Business Recommendations</vt:lpstr>
      <vt:lpstr>Future Works</vt:lpstr>
      <vt:lpstr>Conclusion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Top Instagram Influencers</dc:title>
  <dc:creator>samuel</dc:creator>
  <cp:lastModifiedBy>samuel</cp:lastModifiedBy>
  <cp:revision>3</cp:revision>
  <dcterms:created xsi:type="dcterms:W3CDTF">2023-12-21T02:09:17Z</dcterms:created>
  <dcterms:modified xsi:type="dcterms:W3CDTF">2023-12-21T03:05:52Z</dcterms:modified>
</cp:coreProperties>
</file>

<file path=docProps/thumbnail.jpeg>
</file>